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68" d="100"/>
          <a:sy n="68" d="100"/>
        </p:scale>
        <p:origin x="72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245937-311B-4321-B1F6-C91FB05D21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877468E7-25DA-4B93-AE4C-030189CF90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F603B70-E415-4186-AF6B-E94D9D5EA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0E832-64F6-43BC-8DDC-DF14A9A5CB4B}" type="datetimeFigureOut">
              <a:rPr lang="nl-NL" smtClean="0"/>
              <a:t>23-3-2022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C29550A-145A-49AE-BB20-F04083AA7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7550955-7C4A-4158-910A-26E43A803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54266-7DC7-47E3-9AFD-03CD4B553B6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8172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C6AB4E-D9F0-4D68-86EB-D95BBA20F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2F90C051-66CF-4EFB-9D1E-879A31C16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4FD21EE-0184-4BA1-8920-5F28A752E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0E832-64F6-43BC-8DDC-DF14A9A5CB4B}" type="datetimeFigureOut">
              <a:rPr lang="nl-NL" smtClean="0"/>
              <a:t>23-3-2022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B5ACACE-1402-42E0-8031-6B9B8B572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173C8D0-82C7-4FA9-BFED-367851C1A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54266-7DC7-47E3-9AFD-03CD4B553B6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1264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8B02CEC4-021D-4053-8764-1DCB0D1CDC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D6A9D9E-699A-4EF2-B75F-82F79A986D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F418563-14C1-4572-84A4-88124EE8B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0E832-64F6-43BC-8DDC-DF14A9A5CB4B}" type="datetimeFigureOut">
              <a:rPr lang="nl-NL" smtClean="0"/>
              <a:t>23-3-2022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960D090-9B7B-4253-860D-37C364BDE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07E6590-4AE8-404D-9CFE-4C649C351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54266-7DC7-47E3-9AFD-03CD4B553B6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9701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E3F710-7544-4C16-AA55-D369664D2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4AE2097-7A5B-470C-9B1E-7F710C7392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189A269-3659-45D9-93D3-2CBA227BF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0E832-64F6-43BC-8DDC-DF14A9A5CB4B}" type="datetimeFigureOut">
              <a:rPr lang="nl-NL" smtClean="0"/>
              <a:t>23-3-2022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08D2E3A-D56A-467F-B18C-67EF4D224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5B6FD49-0C49-4AAF-A751-3AA315667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54266-7DC7-47E3-9AFD-03CD4B553B6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55341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16FFF0-3419-4F3A-9505-22C804C361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2FC70FB-747D-4B4A-A179-179BA1E77E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3B09D36-8252-4E2B-9E45-9FA9959FC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0E832-64F6-43BC-8DDC-DF14A9A5CB4B}" type="datetimeFigureOut">
              <a:rPr lang="nl-NL" smtClean="0"/>
              <a:t>23-3-2022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75059FB-709E-428A-BF12-5383E9C95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7A3AE68-C8FF-43D7-8CC0-10289D2BA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54266-7DC7-47E3-9AFD-03CD4B553B6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6299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11DA2A-40F7-4388-A7A0-3A978F5F4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9E05167-9FAB-434E-A5F2-8B874180B8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831FFDB-39E7-4E6A-8217-A06723F6CE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85EC596-6AF3-4984-8768-9273514FBC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0E832-64F6-43BC-8DDC-DF14A9A5CB4B}" type="datetimeFigureOut">
              <a:rPr lang="nl-NL" smtClean="0"/>
              <a:t>23-3-2022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F4F4FBA-82A4-4D04-9F6F-EB08A3AD5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8147A0E-6D94-4CC1-808B-175731DCF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54266-7DC7-47E3-9AFD-03CD4B553B6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7421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EFF0EF-0E47-4244-B569-5FC1DD62F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8D2970C-C1D6-4A8C-8D92-33DEF93F1C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7CEDD82-A79B-40AE-90AE-0DB666AFF1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27B92565-187B-4C67-85B5-55CC531728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631E69A-9EC1-4A4E-94FE-A88D1BB444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27E23B34-28BE-4883-813B-DFE7E396A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0E832-64F6-43BC-8DDC-DF14A9A5CB4B}" type="datetimeFigureOut">
              <a:rPr lang="nl-NL" smtClean="0"/>
              <a:t>23-3-2022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279050F4-0A3A-45FE-9DC2-EB2F1F947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448DC697-64CE-4A26-924D-FA9B25730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54266-7DC7-47E3-9AFD-03CD4B553B6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58385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B8C075-A267-42AE-A665-963F38FB7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AD9E4D38-8179-402D-BE60-E964864F6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0E832-64F6-43BC-8DDC-DF14A9A5CB4B}" type="datetimeFigureOut">
              <a:rPr lang="nl-NL" smtClean="0"/>
              <a:t>23-3-2022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8304B8D9-A37D-40CD-9D8D-BA011EF01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646C56D4-2CAB-42FE-A02C-3F53FA3D2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54266-7DC7-47E3-9AFD-03CD4B553B6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0086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AB5AEE51-33FB-48FB-846C-B5ABDCAF1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0E832-64F6-43BC-8DDC-DF14A9A5CB4B}" type="datetimeFigureOut">
              <a:rPr lang="nl-NL" smtClean="0"/>
              <a:t>23-3-2022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B0A80191-39A3-4B42-AA4A-CC4D024B3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E8908D6-D382-4C1F-B51D-7D3A63AC5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54266-7DC7-47E3-9AFD-03CD4B553B6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1754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76A3C4-B031-4E8D-938B-BFFC6F49C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5D1BE57-C8E5-46DE-B7C5-9F899EFB7A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D00D85BC-B026-4199-A58B-37165E40D8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B64203F-7E55-4CBB-9B5F-D3C507753C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0E832-64F6-43BC-8DDC-DF14A9A5CB4B}" type="datetimeFigureOut">
              <a:rPr lang="nl-NL" smtClean="0"/>
              <a:t>23-3-2022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6E0CC20-7BF6-40D2-821F-B8C8E2967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482C7BD-44A3-4206-B828-0CFA0933C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54266-7DC7-47E3-9AFD-03CD4B553B6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02720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AE837E-9A11-4F7D-968D-9E001B135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E5FAC47B-CF29-4AE6-B063-E378B6FFDB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4B7FD96-04E2-423F-AEA0-7F16FEC0F3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9E745F6-85A6-4FE6-9EBE-FD70A23D3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0E832-64F6-43BC-8DDC-DF14A9A5CB4B}" type="datetimeFigureOut">
              <a:rPr lang="nl-NL" smtClean="0"/>
              <a:t>23-3-2022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D1A8429-E159-4E87-AA87-E31D101C2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3E7565E-D622-4682-8D73-C4631A00A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54266-7DC7-47E3-9AFD-03CD4B553B6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856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E00AFA9C-8C49-4CD7-BE3F-7ABE0FAB08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6B54DD4-B7CA-4F2A-93C2-77FFE81F01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9121DE9-2D7B-4962-8DE2-344EEC4945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80E832-64F6-43BC-8DDC-DF14A9A5CB4B}" type="datetimeFigureOut">
              <a:rPr lang="nl-NL" smtClean="0"/>
              <a:t>23-3-2022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3625D52-B8B3-43EF-A098-0728569754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FF26C68-1E44-47A7-ACEC-3764A73D6F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454266-7DC7-47E3-9AFD-03CD4B553B6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23790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" name="Rectangle 76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32" name="Picture 8" descr="Alles over het kopen van cavia's | Sophia-Vereeniging">
            <a:extLst>
              <a:ext uri="{FF2B5EF4-FFF2-40B4-BE49-F238E27FC236}">
                <a16:creationId xmlns:a16="http://schemas.microsoft.com/office/drawing/2014/main" id="{447093BD-68D6-4AA0-80BC-8F43D9280FE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075" b="27378"/>
          <a:stretch/>
        </p:blipFill>
        <p:spPr bwMode="auto">
          <a:xfrm>
            <a:off x="20" y="1"/>
            <a:ext cx="1219198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28D6A4DF-4DDE-4B6C-A554-9F53DC20B9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900518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Cavia rassen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8188278B-950E-41B9-B37B-86E0764296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59404"/>
            <a:ext cx="9144000" cy="1098395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Gemaakt door: Dewi en Linsey</a:t>
            </a:r>
          </a:p>
        </p:txBody>
      </p:sp>
    </p:spTree>
    <p:extLst>
      <p:ext uri="{BB962C8B-B14F-4D97-AF65-F5344CB8AC3E}">
        <p14:creationId xmlns:p14="http://schemas.microsoft.com/office/powerpoint/2010/main" val="42464023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AC1077-F6A4-4896-BEA2-90A8D3CDC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803325"/>
            <a:ext cx="5314536" cy="1325563"/>
          </a:xfrm>
        </p:spPr>
        <p:txBody>
          <a:bodyPr>
            <a:normAutofit/>
          </a:bodyPr>
          <a:lstStyle/>
          <a:p>
            <a:r>
              <a:rPr lang="nl-NL" dirty="0"/>
              <a:t>Welke rassen komen aan bod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45A8F4F-4D47-4C20-A80A-CEB5783D49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279018"/>
            <a:ext cx="5314543" cy="3375920"/>
          </a:xfrm>
        </p:spPr>
        <p:txBody>
          <a:bodyPr anchor="t">
            <a:normAutofit/>
          </a:bodyPr>
          <a:lstStyle/>
          <a:p>
            <a:r>
              <a:rPr lang="nl-NL" sz="1800" dirty="0"/>
              <a:t>Gladhaar of normaal haar</a:t>
            </a:r>
          </a:p>
          <a:p>
            <a:r>
              <a:rPr lang="nl-NL" sz="1800" dirty="0"/>
              <a:t>Borstelhaar</a:t>
            </a:r>
          </a:p>
          <a:p>
            <a:r>
              <a:rPr lang="nl-NL" sz="1800" dirty="0"/>
              <a:t>Amerikaans of Engels gekruind</a:t>
            </a:r>
          </a:p>
          <a:p>
            <a:r>
              <a:rPr lang="nl-NL" sz="1800" dirty="0"/>
              <a:t>Langhaar of </a:t>
            </a:r>
            <a:r>
              <a:rPr lang="nl-NL" sz="1800" dirty="0" err="1"/>
              <a:t>peruvian</a:t>
            </a:r>
            <a:endParaRPr lang="nl-NL" sz="1800" dirty="0"/>
          </a:p>
          <a:p>
            <a:r>
              <a:rPr lang="nl-NL" sz="1800" dirty="0"/>
              <a:t>US teddy of rex </a:t>
            </a:r>
          </a:p>
          <a:p>
            <a:r>
              <a:rPr lang="nl-NL" sz="1800" dirty="0" err="1"/>
              <a:t>Skinny</a:t>
            </a:r>
            <a:endParaRPr lang="nl-NL" sz="1800" dirty="0"/>
          </a:p>
          <a:p>
            <a:endParaRPr lang="nl-NL" sz="1800" dirty="0"/>
          </a:p>
        </p:txBody>
      </p:sp>
      <p:sp>
        <p:nvSpPr>
          <p:cNvPr id="137" name="Freeform: Shape 136">
            <a:extLst>
              <a:ext uri="{FF2B5EF4-FFF2-40B4-BE49-F238E27FC236}">
                <a16:creationId xmlns:a16="http://schemas.microsoft.com/office/drawing/2014/main" id="{CF62D2A7-8207-488C-9F46-316BA81A16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8278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052" name="Picture 4" descr="Hooi voor cavia's | Ik wil knaagdieren">
            <a:extLst>
              <a:ext uri="{FF2B5EF4-FFF2-40B4-BE49-F238E27FC236}">
                <a16:creationId xmlns:a16="http://schemas.microsoft.com/office/drawing/2014/main" id="{2B40637E-947C-4459-8E44-910323DA9ED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28" r="18199" b="1"/>
          <a:stretch/>
        </p:blipFill>
        <p:spPr bwMode="auto">
          <a:xfrm>
            <a:off x="6750141" y="-2"/>
            <a:ext cx="5441859" cy="5654940"/>
          </a:xfrm>
          <a:custGeom>
            <a:avLst/>
            <a:gdLst/>
            <a:ahLst/>
            <a:cxnLst/>
            <a:rect l="l" t="t" r="r" b="b"/>
            <a:pathLst>
              <a:path w="5441859" h="5654940">
                <a:moveTo>
                  <a:pt x="1041368" y="0"/>
                </a:moveTo>
                <a:lnTo>
                  <a:pt x="5441859" y="0"/>
                </a:lnTo>
                <a:lnTo>
                  <a:pt x="5441859" y="4820612"/>
                </a:lnTo>
                <a:lnTo>
                  <a:pt x="5285166" y="4957981"/>
                </a:lnTo>
                <a:cubicBezTo>
                  <a:pt x="4729628" y="5394557"/>
                  <a:pt x="4029081" y="5654940"/>
                  <a:pt x="3267719" y="5654940"/>
                </a:cubicBezTo>
                <a:cubicBezTo>
                  <a:pt x="1463008" y="5654940"/>
                  <a:pt x="0" y="4191932"/>
                  <a:pt x="0" y="2387221"/>
                </a:cubicBezTo>
                <a:cubicBezTo>
                  <a:pt x="0" y="1484866"/>
                  <a:pt x="365752" y="667936"/>
                  <a:pt x="957093" y="76595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19002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61C2C7-606B-405D-945F-62808C482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9158" y="803325"/>
            <a:ext cx="5259707" cy="1325563"/>
          </a:xfrm>
        </p:spPr>
        <p:txBody>
          <a:bodyPr>
            <a:normAutofit/>
          </a:bodyPr>
          <a:lstStyle/>
          <a:p>
            <a:r>
              <a:rPr lang="nl-NL"/>
              <a:t>Gladhaar of normaal haar</a:t>
            </a:r>
          </a:p>
        </p:txBody>
      </p:sp>
      <p:sp>
        <p:nvSpPr>
          <p:cNvPr id="143" name="Freeform: Shape 142">
            <a:extLst>
              <a:ext uri="{FF2B5EF4-FFF2-40B4-BE49-F238E27FC236}">
                <a16:creationId xmlns:a16="http://schemas.microsoft.com/office/drawing/2014/main" id="{357DD0D3-F869-46D0-944C-6EC60E19E3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136816" cy="5254922"/>
          </a:xfrm>
          <a:custGeom>
            <a:avLst/>
            <a:gdLst>
              <a:gd name="connsiteX0" fmla="*/ 0 w 6136816"/>
              <a:gd name="connsiteY0" fmla="*/ 0 h 5254922"/>
              <a:gd name="connsiteX1" fmla="*/ 6136816 w 6136816"/>
              <a:gd name="connsiteY1" fmla="*/ 0 h 5254922"/>
              <a:gd name="connsiteX2" fmla="*/ 6134892 w 6136816"/>
              <a:gd name="connsiteY2" fmla="*/ 111520 h 5254922"/>
              <a:gd name="connsiteX3" fmla="*/ 6066513 w 6136816"/>
              <a:gd name="connsiteY3" fmla="*/ 752995 h 5254922"/>
              <a:gd name="connsiteX4" fmla="*/ 140712 w 6136816"/>
              <a:gd name="connsiteY4" fmla="*/ 5219363 h 5254922"/>
              <a:gd name="connsiteX5" fmla="*/ 0 w 6136816"/>
              <a:gd name="connsiteY5" fmla="*/ 5199534 h 5254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136816" h="5254922">
                <a:moveTo>
                  <a:pt x="0" y="0"/>
                </a:moveTo>
                <a:lnTo>
                  <a:pt x="6136816" y="0"/>
                </a:lnTo>
                <a:lnTo>
                  <a:pt x="6134892" y="111520"/>
                </a:lnTo>
                <a:cubicBezTo>
                  <a:pt x="6124961" y="323936"/>
                  <a:pt x="6102367" y="538040"/>
                  <a:pt x="6066513" y="752995"/>
                </a:cubicBezTo>
                <a:cubicBezTo>
                  <a:pt x="5592281" y="3596146"/>
                  <a:pt x="2972232" y="5545369"/>
                  <a:pt x="140712" y="5219363"/>
                </a:cubicBezTo>
                <a:lnTo>
                  <a:pt x="0" y="5199534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3074" name="Picture 2" descr="KLN-NBS Cavia's | Oneto">
            <a:extLst>
              <a:ext uri="{FF2B5EF4-FFF2-40B4-BE49-F238E27FC236}">
                <a16:creationId xmlns:a16="http://schemas.microsoft.com/office/drawing/2014/main" id="{EA9CE8A0-7B77-47D1-9F7D-93B1A845A1E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306" r="9527" b="-1"/>
          <a:stretch/>
        </p:blipFill>
        <p:spPr bwMode="auto">
          <a:xfrm>
            <a:off x="136548" y="0"/>
            <a:ext cx="5841348" cy="4965895"/>
          </a:xfrm>
          <a:custGeom>
            <a:avLst/>
            <a:gdLst/>
            <a:ahLst/>
            <a:cxnLst/>
            <a:rect l="l" t="t" r="r" b="b"/>
            <a:pathLst>
              <a:path w="5863721" h="4984915">
                <a:moveTo>
                  <a:pt x="0" y="0"/>
                </a:moveTo>
                <a:lnTo>
                  <a:pt x="5863721" y="0"/>
                </a:lnTo>
                <a:lnTo>
                  <a:pt x="5844576" y="326138"/>
                </a:lnTo>
                <a:cubicBezTo>
                  <a:pt x="5833049" y="448313"/>
                  <a:pt x="5817094" y="570952"/>
                  <a:pt x="5796589" y="693884"/>
                </a:cubicBezTo>
                <a:cubicBezTo>
                  <a:pt x="5344573" y="3403845"/>
                  <a:pt x="2847261" y="5261756"/>
                  <a:pt x="148386" y="4951022"/>
                </a:cubicBezTo>
                <a:lnTo>
                  <a:pt x="0" y="4930112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8071B21-1523-43C1-95CA-3EA58C6B65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9158" y="2279018"/>
            <a:ext cx="5259714" cy="3375920"/>
          </a:xfrm>
        </p:spPr>
        <p:txBody>
          <a:bodyPr anchor="t">
            <a:normAutofit/>
          </a:bodyPr>
          <a:lstStyle/>
          <a:p>
            <a:r>
              <a:rPr lang="nl-NL" sz="1500" dirty="0"/>
              <a:t>Dit is de meest voorkomende cavia</a:t>
            </a:r>
          </a:p>
          <a:p>
            <a:r>
              <a:rPr lang="nl-NL" sz="1500" dirty="0"/>
              <a:t>Vacht: glad en glanzend</a:t>
            </a:r>
          </a:p>
          <a:p>
            <a:r>
              <a:rPr lang="nl-NL" sz="1500" dirty="0"/>
              <a:t>Lengte vacht: ongeveer 3 centimeter</a:t>
            </a:r>
          </a:p>
          <a:p>
            <a:r>
              <a:rPr lang="nl-NL" sz="1500" dirty="0"/>
              <a:t>Beharing is aaneengesloten, bestaat uit een stevige dek en gram haar</a:t>
            </a:r>
          </a:p>
          <a:p>
            <a:r>
              <a:rPr lang="nl-NL" sz="1500" dirty="0"/>
              <a:t>Lief en rustig dier</a:t>
            </a:r>
          </a:p>
          <a:p>
            <a:r>
              <a:rPr lang="nl-NL" sz="1500" dirty="0"/>
              <a:t>Een volwassen gladhaar weegt tussen 1200 en 1300 gram </a:t>
            </a:r>
          </a:p>
          <a:p>
            <a:r>
              <a:rPr lang="nl-NL" sz="1500" dirty="0"/>
              <a:t>Beertjes wegen altijd meer dan zeugjes</a:t>
            </a:r>
          </a:p>
          <a:p>
            <a:pPr marL="0" indent="0">
              <a:buNone/>
            </a:pPr>
            <a:endParaRPr lang="nl-NL" sz="1500" dirty="0"/>
          </a:p>
        </p:txBody>
      </p:sp>
    </p:spTree>
    <p:extLst>
      <p:ext uri="{BB962C8B-B14F-4D97-AF65-F5344CB8AC3E}">
        <p14:creationId xmlns:p14="http://schemas.microsoft.com/office/powerpoint/2010/main" val="11859597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Borstel cavia Man - Cavia's - Jarathana">
            <a:extLst>
              <a:ext uri="{FF2B5EF4-FFF2-40B4-BE49-F238E27FC236}">
                <a16:creationId xmlns:a16="http://schemas.microsoft.com/office/drawing/2014/main" id="{83D540D3-C88A-43F0-A927-CB4A8C22806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" b="2168"/>
          <a:stretch/>
        </p:blipFill>
        <p:spPr bwMode="auto">
          <a:xfrm>
            <a:off x="20" y="10"/>
            <a:ext cx="7009876" cy="6857990"/>
          </a:xfrm>
          <a:custGeom>
            <a:avLst/>
            <a:gdLst/>
            <a:ahLst/>
            <a:cxnLst/>
            <a:rect l="l" t="t" r="r" b="b"/>
            <a:pathLst>
              <a:path w="7009896" h="6858000">
                <a:moveTo>
                  <a:pt x="0" y="0"/>
                </a:moveTo>
                <a:lnTo>
                  <a:pt x="7009896" y="0"/>
                </a:lnTo>
                <a:lnTo>
                  <a:pt x="7009896" y="1"/>
                </a:lnTo>
                <a:lnTo>
                  <a:pt x="6295211" y="1"/>
                </a:lnTo>
                <a:lnTo>
                  <a:pt x="6195255" y="380651"/>
                </a:lnTo>
                <a:cubicBezTo>
                  <a:pt x="5677600" y="2559611"/>
                  <a:pt x="5966601" y="4758249"/>
                  <a:pt x="6880029" y="6647018"/>
                </a:cubicBezTo>
                <a:lnTo>
                  <a:pt x="6988280" y="6858000"/>
                </a:lnTo>
                <a:lnTo>
                  <a:pt x="0" y="6858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0" name="Freeform: Shape 70">
            <a:extLst>
              <a:ext uri="{FF2B5EF4-FFF2-40B4-BE49-F238E27FC236}">
                <a16:creationId xmlns:a16="http://schemas.microsoft.com/office/drawing/2014/main" id="{5FDF4720-5445-47BE-89FE-E40D1AE6F6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711927" y="-1"/>
            <a:ext cx="6480073" cy="6858002"/>
          </a:xfrm>
          <a:custGeom>
            <a:avLst/>
            <a:gdLst>
              <a:gd name="connsiteX0" fmla="*/ 6130244 w 6480073"/>
              <a:gd name="connsiteY0" fmla="*/ 0 h 6858002"/>
              <a:gd name="connsiteX1" fmla="*/ 6212951 w 6480073"/>
              <a:gd name="connsiteY1" fmla="*/ 314584 h 6858002"/>
              <a:gd name="connsiteX2" fmla="*/ 5540779 w 6480073"/>
              <a:gd name="connsiteY2" fmla="*/ 6756649 h 6858002"/>
              <a:gd name="connsiteX3" fmla="*/ 5489971 w 6480073"/>
              <a:gd name="connsiteY3" fmla="*/ 6858002 h 6858002"/>
              <a:gd name="connsiteX4" fmla="*/ 0 w 6480073"/>
              <a:gd name="connsiteY4" fmla="*/ 6858002 h 6858002"/>
              <a:gd name="connsiteX5" fmla="*/ 0 w 6480073"/>
              <a:gd name="connsiteY5" fmla="*/ 0 h 6858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480073" h="6858002">
                <a:moveTo>
                  <a:pt x="6130244" y="0"/>
                </a:moveTo>
                <a:lnTo>
                  <a:pt x="6212951" y="314584"/>
                </a:lnTo>
                <a:cubicBezTo>
                  <a:pt x="6745828" y="2551616"/>
                  <a:pt x="6460994" y="4808873"/>
                  <a:pt x="5540779" y="6756649"/>
                </a:cubicBezTo>
                <a:lnTo>
                  <a:pt x="5489971" y="6858002"/>
                </a:lnTo>
                <a:lnTo>
                  <a:pt x="0" y="6858002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4101" name="Freeform: Shape 72">
            <a:extLst>
              <a:ext uri="{FF2B5EF4-FFF2-40B4-BE49-F238E27FC236}">
                <a16:creationId xmlns:a16="http://schemas.microsoft.com/office/drawing/2014/main" id="{AC8710B4-A815-4082-9E4F-F13A000709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942784" y="0"/>
            <a:ext cx="6249216" cy="6858001"/>
          </a:xfrm>
          <a:custGeom>
            <a:avLst/>
            <a:gdLst>
              <a:gd name="connsiteX0" fmla="*/ 0 w 6249216"/>
              <a:gd name="connsiteY0" fmla="*/ 0 h 6858001"/>
              <a:gd name="connsiteX1" fmla="*/ 5893742 w 6249216"/>
              <a:gd name="connsiteY1" fmla="*/ 1 h 6858001"/>
              <a:gd name="connsiteX2" fmla="*/ 5993697 w 6249216"/>
              <a:gd name="connsiteY2" fmla="*/ 380651 h 6858001"/>
              <a:gd name="connsiteX3" fmla="*/ 5308924 w 6249216"/>
              <a:gd name="connsiteY3" fmla="*/ 6647018 h 6858001"/>
              <a:gd name="connsiteX4" fmla="*/ 5200672 w 6249216"/>
              <a:gd name="connsiteY4" fmla="*/ 6858001 h 6858001"/>
              <a:gd name="connsiteX5" fmla="*/ 1 w 6249216"/>
              <a:gd name="connsiteY5" fmla="*/ 685800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249216" h="6858001">
                <a:moveTo>
                  <a:pt x="0" y="0"/>
                </a:moveTo>
                <a:lnTo>
                  <a:pt x="5893742" y="1"/>
                </a:lnTo>
                <a:lnTo>
                  <a:pt x="5993697" y="380651"/>
                </a:lnTo>
                <a:cubicBezTo>
                  <a:pt x="6511353" y="2559611"/>
                  <a:pt x="6222352" y="4758249"/>
                  <a:pt x="5308924" y="6647018"/>
                </a:cubicBezTo>
                <a:lnTo>
                  <a:pt x="5200672" y="6858001"/>
                </a:lnTo>
                <a:lnTo>
                  <a:pt x="1" y="685800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B711574-07F1-48F2-9BF8-3A28FB47E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1436" y="1396289"/>
            <a:ext cx="4819952" cy="1325563"/>
          </a:xfrm>
        </p:spPr>
        <p:txBody>
          <a:bodyPr>
            <a:normAutofit/>
          </a:bodyPr>
          <a:lstStyle/>
          <a:p>
            <a:r>
              <a:rPr lang="nl-NL" dirty="0"/>
              <a:t>borstelhaar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75D342B-0BC4-4A6F-8AF7-6B366C53CC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1435" y="2871982"/>
            <a:ext cx="4819951" cy="3181684"/>
          </a:xfrm>
        </p:spPr>
        <p:txBody>
          <a:bodyPr anchor="t">
            <a:normAutofit/>
          </a:bodyPr>
          <a:lstStyle/>
          <a:p>
            <a:r>
              <a:rPr lang="nl-NL" sz="1800"/>
              <a:t>Heeft een stugge vacht die niet snel klit</a:t>
            </a:r>
          </a:p>
          <a:p>
            <a:r>
              <a:rPr lang="nl-NL" sz="1800"/>
              <a:t>Lichaamslengte 20 tot 25 centimeter</a:t>
            </a:r>
          </a:p>
          <a:p>
            <a:r>
              <a:rPr lang="nl-NL" sz="1800"/>
              <a:t>Gewicht 800 tot 1400 gram</a:t>
            </a:r>
          </a:p>
          <a:p>
            <a:r>
              <a:rPr lang="nl-NL" sz="1800"/>
              <a:t>Lichaam is kort, klein en gespierd</a:t>
            </a:r>
          </a:p>
          <a:p>
            <a:r>
              <a:rPr lang="nl-NL" sz="1800"/>
              <a:t>Vacht is maximaal 3,5 centimeter lang</a:t>
            </a:r>
          </a:p>
          <a:p>
            <a:r>
              <a:rPr lang="nl-NL" sz="1800"/>
              <a:t>Heeft 8 tot 12 kruinen op het lichaam</a:t>
            </a:r>
          </a:p>
          <a:p>
            <a:endParaRPr lang="nl-NL" sz="1800"/>
          </a:p>
        </p:txBody>
      </p:sp>
    </p:spTree>
    <p:extLst>
      <p:ext uri="{BB962C8B-B14F-4D97-AF65-F5344CB8AC3E}">
        <p14:creationId xmlns:p14="http://schemas.microsoft.com/office/powerpoint/2010/main" val="604761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F04DBC-DBCE-4AE0-9C00-6606CAFC3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1098" y="1396289"/>
            <a:ext cx="6387102" cy="1325563"/>
          </a:xfrm>
        </p:spPr>
        <p:txBody>
          <a:bodyPr>
            <a:normAutofit/>
          </a:bodyPr>
          <a:lstStyle/>
          <a:p>
            <a:r>
              <a:rPr lang="nl-NL"/>
              <a:t>Amerikaans of Engels gekruind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7123FFF-CEB0-4BD6-8F25-895C2CDE66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5542" y="2871982"/>
            <a:ext cx="6382657" cy="3181684"/>
          </a:xfrm>
        </p:spPr>
        <p:txBody>
          <a:bodyPr anchor="t">
            <a:normAutofit/>
          </a:bodyPr>
          <a:lstStyle/>
          <a:p>
            <a:r>
              <a:rPr lang="nl-NL" sz="1800"/>
              <a:t>Vacht is gladharig met weinig onderwol</a:t>
            </a:r>
          </a:p>
          <a:p>
            <a:r>
              <a:rPr lang="nl-NL" sz="1800"/>
              <a:t>Vacht is 3 centimeter en licht dicht tegen het lichaam aan</a:t>
            </a:r>
          </a:p>
          <a:p>
            <a:r>
              <a:rPr lang="nl-NL" sz="1800"/>
              <a:t>Het gewicht is 900 tot 1200 gram</a:t>
            </a:r>
          </a:p>
          <a:p>
            <a:r>
              <a:rPr lang="nl-NL" sz="1800"/>
              <a:t>De Amerikaans gekruinde cavia heeft meestal een witte kruin</a:t>
            </a:r>
          </a:p>
          <a:p>
            <a:r>
              <a:rPr lang="nl-NL" sz="1800"/>
              <a:t>De Engels gekruinde cavia heeft een kruin van de zelfde kleur als de vacht</a:t>
            </a:r>
          </a:p>
        </p:txBody>
      </p:sp>
      <p:sp>
        <p:nvSpPr>
          <p:cNvPr id="75" name="Freeform: Shape 74">
            <a:extLst>
              <a:ext uri="{FF2B5EF4-FFF2-40B4-BE49-F238E27FC236}">
                <a16:creationId xmlns:a16="http://schemas.microsoft.com/office/drawing/2014/main" id="{2C6A2225-94AF-4BC4-98F4-77746E7B10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25108" y="1"/>
            <a:ext cx="4666892" cy="3612937"/>
          </a:xfrm>
          <a:custGeom>
            <a:avLst/>
            <a:gdLst>
              <a:gd name="connsiteX0" fmla="*/ 192227 w 4666892"/>
              <a:gd name="connsiteY0" fmla="*/ 0 h 3612937"/>
              <a:gd name="connsiteX1" fmla="*/ 4666892 w 4666892"/>
              <a:gd name="connsiteY1" fmla="*/ 0 h 3612937"/>
              <a:gd name="connsiteX2" fmla="*/ 4666892 w 4666892"/>
              <a:gd name="connsiteY2" fmla="*/ 2643684 h 3612937"/>
              <a:gd name="connsiteX3" fmla="*/ 4657487 w 4666892"/>
              <a:gd name="connsiteY3" fmla="*/ 2656262 h 3612937"/>
              <a:gd name="connsiteX4" fmla="*/ 2628900 w 4666892"/>
              <a:gd name="connsiteY4" fmla="*/ 3612937 h 3612937"/>
              <a:gd name="connsiteX5" fmla="*/ 0 w 4666892"/>
              <a:gd name="connsiteY5" fmla="*/ 984037 h 3612937"/>
              <a:gd name="connsiteX6" fmla="*/ 118190 w 4666892"/>
              <a:gd name="connsiteY6" fmla="*/ 202283 h 3612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666892" h="3612937">
                <a:moveTo>
                  <a:pt x="192227" y="0"/>
                </a:moveTo>
                <a:lnTo>
                  <a:pt x="4666892" y="0"/>
                </a:lnTo>
                <a:lnTo>
                  <a:pt x="4666892" y="2643684"/>
                </a:lnTo>
                <a:lnTo>
                  <a:pt x="4657487" y="2656262"/>
                </a:lnTo>
                <a:cubicBezTo>
                  <a:pt x="4175308" y="3240527"/>
                  <a:pt x="3445594" y="3612937"/>
                  <a:pt x="2628900" y="3612937"/>
                </a:cubicBezTo>
                <a:cubicBezTo>
                  <a:pt x="1176999" y="3612937"/>
                  <a:pt x="0" y="2435938"/>
                  <a:pt x="0" y="984037"/>
                </a:cubicBezTo>
                <a:cubicBezTo>
                  <a:pt x="0" y="711806"/>
                  <a:pt x="41379" y="449239"/>
                  <a:pt x="118190" y="20228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122" name="Picture 2" descr="Amerikaans-gekruind | Cavia">
            <a:extLst>
              <a:ext uri="{FF2B5EF4-FFF2-40B4-BE49-F238E27FC236}">
                <a16:creationId xmlns:a16="http://schemas.microsoft.com/office/drawing/2014/main" id="{FB855F66-4E3C-496B-83B9-F9A1CD04814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98" r="9190" b="2"/>
          <a:stretch/>
        </p:blipFill>
        <p:spPr bwMode="auto">
          <a:xfrm>
            <a:off x="7689829" y="10"/>
            <a:ext cx="4502173" cy="3448209"/>
          </a:xfrm>
          <a:custGeom>
            <a:avLst/>
            <a:gdLst/>
            <a:ahLst/>
            <a:cxnLst/>
            <a:rect l="l" t="t" r="r" b="b"/>
            <a:pathLst>
              <a:path w="4502173" h="3448219">
                <a:moveTo>
                  <a:pt x="205627" y="0"/>
                </a:moveTo>
                <a:lnTo>
                  <a:pt x="4502173" y="0"/>
                </a:lnTo>
                <a:lnTo>
                  <a:pt x="4502173" y="2368934"/>
                </a:lnTo>
                <a:lnTo>
                  <a:pt x="4365663" y="2551486"/>
                </a:lnTo>
                <a:cubicBezTo>
                  <a:pt x="3913696" y="3099144"/>
                  <a:pt x="3229704" y="3448219"/>
                  <a:pt x="2464181" y="3448219"/>
                </a:cubicBezTo>
                <a:cubicBezTo>
                  <a:pt x="1103251" y="3448219"/>
                  <a:pt x="0" y="2344968"/>
                  <a:pt x="0" y="984038"/>
                </a:cubicBezTo>
                <a:cubicBezTo>
                  <a:pt x="0" y="643806"/>
                  <a:pt x="68954" y="319678"/>
                  <a:pt x="193648" y="24867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7" name="Freeform: Shape 76">
            <a:extLst>
              <a:ext uri="{FF2B5EF4-FFF2-40B4-BE49-F238E27FC236}">
                <a16:creationId xmlns:a16="http://schemas.microsoft.com/office/drawing/2014/main" id="{648F5915-2CE1-4F74-88C5-D4366893D2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4737" y="3918051"/>
            <a:ext cx="3587263" cy="2939948"/>
          </a:xfrm>
          <a:custGeom>
            <a:avLst/>
            <a:gdLst>
              <a:gd name="connsiteX0" fmla="*/ 2070613 w 3587263"/>
              <a:gd name="connsiteY0" fmla="*/ 0 h 2939948"/>
              <a:gd name="connsiteX1" fmla="*/ 3534758 w 3587263"/>
              <a:gd name="connsiteY1" fmla="*/ 606469 h 2939948"/>
              <a:gd name="connsiteX2" fmla="*/ 3587263 w 3587263"/>
              <a:gd name="connsiteY2" fmla="*/ 664240 h 2939948"/>
              <a:gd name="connsiteX3" fmla="*/ 3587263 w 3587263"/>
              <a:gd name="connsiteY3" fmla="*/ 2939948 h 2939948"/>
              <a:gd name="connsiteX4" fmla="*/ 193241 w 3587263"/>
              <a:gd name="connsiteY4" fmla="*/ 2939948 h 2939948"/>
              <a:gd name="connsiteX5" fmla="*/ 162719 w 3587263"/>
              <a:gd name="connsiteY5" fmla="*/ 2876589 h 2939948"/>
              <a:gd name="connsiteX6" fmla="*/ 0 w 3587263"/>
              <a:gd name="connsiteY6" fmla="*/ 2070613 h 2939948"/>
              <a:gd name="connsiteX7" fmla="*/ 2070613 w 3587263"/>
              <a:gd name="connsiteY7" fmla="*/ 0 h 2939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87263" h="2939948">
                <a:moveTo>
                  <a:pt x="2070613" y="0"/>
                </a:moveTo>
                <a:cubicBezTo>
                  <a:pt x="2642397" y="0"/>
                  <a:pt x="3160050" y="231761"/>
                  <a:pt x="3534758" y="606469"/>
                </a:cubicBezTo>
                <a:lnTo>
                  <a:pt x="3587263" y="664240"/>
                </a:lnTo>
                <a:lnTo>
                  <a:pt x="3587263" y="2939948"/>
                </a:lnTo>
                <a:lnTo>
                  <a:pt x="193241" y="2939948"/>
                </a:lnTo>
                <a:lnTo>
                  <a:pt x="162719" y="2876589"/>
                </a:lnTo>
                <a:cubicBezTo>
                  <a:pt x="57940" y="2628865"/>
                  <a:pt x="0" y="2356505"/>
                  <a:pt x="0" y="2070613"/>
                </a:cubicBezTo>
                <a:cubicBezTo>
                  <a:pt x="0" y="927045"/>
                  <a:pt x="927045" y="0"/>
                  <a:pt x="2070613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126" name="Picture 6" descr="engels-gekruind | Cavia">
            <a:extLst>
              <a:ext uri="{FF2B5EF4-FFF2-40B4-BE49-F238E27FC236}">
                <a16:creationId xmlns:a16="http://schemas.microsoft.com/office/drawing/2014/main" id="{7927A878-ED61-4229-88CC-C5430EB5FD2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75" r="11123" b="-1"/>
          <a:stretch/>
        </p:blipFill>
        <p:spPr bwMode="auto">
          <a:xfrm>
            <a:off x="8768825" y="4082141"/>
            <a:ext cx="3423175" cy="2775859"/>
          </a:xfrm>
          <a:custGeom>
            <a:avLst/>
            <a:gdLst/>
            <a:ahLst/>
            <a:cxnLst/>
            <a:rect l="l" t="t" r="r" b="b"/>
            <a:pathLst>
              <a:path w="3423175" h="2775859">
                <a:moveTo>
                  <a:pt x="1906524" y="0"/>
                </a:moveTo>
                <a:cubicBezTo>
                  <a:pt x="2498805" y="0"/>
                  <a:pt x="3028006" y="270078"/>
                  <a:pt x="3377691" y="693798"/>
                </a:cubicBezTo>
                <a:lnTo>
                  <a:pt x="3423175" y="754624"/>
                </a:lnTo>
                <a:lnTo>
                  <a:pt x="3423175" y="2775859"/>
                </a:lnTo>
                <a:lnTo>
                  <a:pt x="211114" y="2775859"/>
                </a:lnTo>
                <a:lnTo>
                  <a:pt x="149824" y="2648629"/>
                </a:lnTo>
                <a:cubicBezTo>
                  <a:pt x="53349" y="2420536"/>
                  <a:pt x="0" y="2169760"/>
                  <a:pt x="0" y="1906524"/>
                </a:cubicBezTo>
                <a:cubicBezTo>
                  <a:pt x="0" y="853580"/>
                  <a:pt x="853580" y="0"/>
                  <a:pt x="1906524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94801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!!BGRectangle">
            <a:extLst>
              <a:ext uri="{FF2B5EF4-FFF2-40B4-BE49-F238E27FC236}">
                <a16:creationId xmlns:a16="http://schemas.microsoft.com/office/drawing/2014/main" id="{9B76D444-2756-434F-AE61-96D69830C1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F586C4A-E1C8-4E89-8DD6-DAB75A975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7" y="474146"/>
            <a:ext cx="10515593" cy="1197864"/>
          </a:xfrm>
        </p:spPr>
        <p:txBody>
          <a:bodyPr>
            <a:normAutofit/>
          </a:bodyPr>
          <a:lstStyle/>
          <a:p>
            <a:r>
              <a:rPr lang="nl-NL" dirty="0"/>
              <a:t>Langhaar of </a:t>
            </a:r>
            <a:r>
              <a:rPr lang="nl-NL" dirty="0" err="1"/>
              <a:t>peruvian</a:t>
            </a:r>
            <a:endParaRPr lang="nl-NL" dirty="0"/>
          </a:p>
        </p:txBody>
      </p:sp>
      <p:sp>
        <p:nvSpPr>
          <p:cNvPr id="73" name="!!Line">
            <a:extLst>
              <a:ext uri="{FF2B5EF4-FFF2-40B4-BE49-F238E27FC236}">
                <a16:creationId xmlns:a16="http://schemas.microsoft.com/office/drawing/2014/main" id="{B0161EF8-C8C6-4F2A-9D5C-49BD28A2B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4" y="585216"/>
            <a:ext cx="9144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146" name="Picture 2" descr="Peruvian | Cavia-vachtsoort.jouwweb.nl">
            <a:extLst>
              <a:ext uri="{FF2B5EF4-FFF2-40B4-BE49-F238E27FC236}">
                <a16:creationId xmlns:a16="http://schemas.microsoft.com/office/drawing/2014/main" id="{862C5E8B-8184-4A19-BF80-41A7A99613D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34" r="8545" b="1"/>
          <a:stretch/>
        </p:blipFill>
        <p:spPr bwMode="auto">
          <a:xfrm>
            <a:off x="835153" y="2002117"/>
            <a:ext cx="6215794" cy="4171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FBA4C24-CCEE-4996-A264-D702758ECF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33314" y="1999578"/>
            <a:ext cx="3823525" cy="4171568"/>
          </a:xfrm>
        </p:spPr>
        <p:txBody>
          <a:bodyPr anchor="ctr">
            <a:normAutofit/>
          </a:bodyPr>
          <a:lstStyle/>
          <a:p>
            <a:r>
              <a:rPr lang="nl-NL" sz="2000"/>
              <a:t>Vacht is glanzende zachte vacht met lange haren</a:t>
            </a:r>
          </a:p>
          <a:p>
            <a:r>
              <a:rPr lang="nl-NL" sz="2000"/>
              <a:t>op de kop en heup een rozet</a:t>
            </a:r>
          </a:p>
          <a:p>
            <a:r>
              <a:rPr lang="nl-NL" sz="2000"/>
              <a:t>Hij weegt 900 tot 1200 gram</a:t>
            </a:r>
          </a:p>
          <a:p>
            <a:r>
              <a:rPr lang="nl-NL" sz="2000"/>
              <a:t>Lengte van het haar is 20 tot 25 centimeter</a:t>
            </a:r>
          </a:p>
          <a:p>
            <a:r>
              <a:rPr lang="nl-NL" sz="2000"/>
              <a:t>Op de kop hebben ze een pony</a:t>
            </a:r>
          </a:p>
          <a:p>
            <a:endParaRPr lang="nl-NL" sz="2000"/>
          </a:p>
          <a:p>
            <a:endParaRPr lang="nl-NL" sz="2000"/>
          </a:p>
          <a:p>
            <a:endParaRPr lang="nl-NL" sz="2000"/>
          </a:p>
        </p:txBody>
      </p:sp>
    </p:spTree>
    <p:extLst>
      <p:ext uri="{BB962C8B-B14F-4D97-AF65-F5344CB8AC3E}">
        <p14:creationId xmlns:p14="http://schemas.microsoft.com/office/powerpoint/2010/main" val="22469018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B0792D4F-247E-46FE-85FC-881DEFA41D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DB1D00B-58B4-4AB7-96DC-F8E7E6013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75488"/>
            <a:ext cx="10515600" cy="1197864"/>
          </a:xfrm>
        </p:spPr>
        <p:txBody>
          <a:bodyPr>
            <a:normAutofit/>
          </a:bodyPr>
          <a:lstStyle/>
          <a:p>
            <a:r>
              <a:rPr lang="nl-NL" dirty="0"/>
              <a:t>US teddy of rex</a:t>
            </a: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CE272F12-AF86-441A-BC1B-C014BBBF85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475488" y="585216"/>
            <a:ext cx="0" cy="914400"/>
          </a:xfrm>
          <a:prstGeom prst="line">
            <a:avLst/>
          </a:prstGeom>
          <a:ln w="19050">
            <a:solidFill>
              <a:schemeClr val="tx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170" name="Picture 2" descr="De Grote Cavia-website - Rassenoverzicht - US-Teddy">
            <a:extLst>
              <a:ext uri="{FF2B5EF4-FFF2-40B4-BE49-F238E27FC236}">
                <a16:creationId xmlns:a16="http://schemas.microsoft.com/office/drawing/2014/main" id="{1DDA7B1F-188A-4BA4-9085-916A5FD0AD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32104" y="2101416"/>
            <a:ext cx="6217920" cy="3971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6B68589-4E91-450E-BB5F-42BB09F57A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34656" y="2002536"/>
            <a:ext cx="3822192" cy="4169664"/>
          </a:xfrm>
        </p:spPr>
        <p:txBody>
          <a:bodyPr anchor="t">
            <a:normAutofit/>
          </a:bodyPr>
          <a:lstStyle/>
          <a:p>
            <a:r>
              <a:rPr lang="nl-NL" sz="2200"/>
              <a:t>De vacht staat omhoog</a:t>
            </a:r>
          </a:p>
          <a:p>
            <a:r>
              <a:rPr lang="nl-NL" sz="2200"/>
              <a:t>De vacht is maximaal 2 centimeter lang</a:t>
            </a:r>
          </a:p>
          <a:p>
            <a:r>
              <a:rPr lang="nl-NL" sz="2200"/>
              <a:t>Gewicht ligt tussen 900 en 1300 gram</a:t>
            </a:r>
          </a:p>
          <a:p>
            <a:endParaRPr lang="nl-NL" sz="2200"/>
          </a:p>
          <a:p>
            <a:endParaRPr lang="nl-NL" sz="2200"/>
          </a:p>
        </p:txBody>
      </p:sp>
    </p:spTree>
    <p:extLst>
      <p:ext uri="{BB962C8B-B14F-4D97-AF65-F5344CB8AC3E}">
        <p14:creationId xmlns:p14="http://schemas.microsoft.com/office/powerpoint/2010/main" val="42251589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FC888F-915F-472C-948B-63F38F2A85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803325"/>
            <a:ext cx="5314536" cy="1325563"/>
          </a:xfrm>
        </p:spPr>
        <p:txBody>
          <a:bodyPr>
            <a:normAutofit/>
          </a:bodyPr>
          <a:lstStyle/>
          <a:p>
            <a:r>
              <a:rPr lang="nl-NL" dirty="0" err="1"/>
              <a:t>Skinny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39E9D39-7D75-495C-B722-C74A6B2BC9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279018"/>
            <a:ext cx="5314543" cy="3375920"/>
          </a:xfrm>
        </p:spPr>
        <p:txBody>
          <a:bodyPr anchor="t">
            <a:normAutofit/>
          </a:bodyPr>
          <a:lstStyle/>
          <a:p>
            <a:r>
              <a:rPr lang="nl-NL" sz="1800"/>
              <a:t>Dit is een cavia met bijna geen vacht</a:t>
            </a:r>
          </a:p>
          <a:p>
            <a:r>
              <a:rPr lang="nl-NL" sz="1800"/>
              <a:t>Heeft alleen wat haren op neus, de kop en de tenen</a:t>
            </a:r>
          </a:p>
          <a:p>
            <a:r>
              <a:rPr lang="nl-NL" sz="1800"/>
              <a:t>Hoofd is breed</a:t>
            </a:r>
          </a:p>
          <a:p>
            <a:r>
              <a:rPr lang="nl-NL" sz="1800"/>
              <a:t>Vanaf de zijkant gezien bijna vierkant</a:t>
            </a:r>
          </a:p>
          <a:p>
            <a:r>
              <a:rPr lang="nl-NL" sz="1800"/>
              <a:t>De oren hebben de vorm van een rozenblad</a:t>
            </a:r>
          </a:p>
          <a:p>
            <a:r>
              <a:rPr lang="nl-NL" sz="1800"/>
              <a:t>Cavia is groot en rond zonder dat deze vet is</a:t>
            </a:r>
          </a:p>
          <a:p>
            <a:r>
              <a:rPr lang="nl-NL" sz="1800"/>
              <a:t>Bij de hals en net veel rimpels</a:t>
            </a:r>
          </a:p>
        </p:txBody>
      </p:sp>
      <p:sp>
        <p:nvSpPr>
          <p:cNvPr id="71" name="Freeform: Shape 70">
            <a:extLst>
              <a:ext uri="{FF2B5EF4-FFF2-40B4-BE49-F238E27FC236}">
                <a16:creationId xmlns:a16="http://schemas.microsoft.com/office/drawing/2014/main" id="{CF62D2A7-8207-488C-9F46-316BA81A16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8278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194" name="Picture 2" descr="Cavia Skinny (naakthaar) - BugZzz">
            <a:extLst>
              <a:ext uri="{FF2B5EF4-FFF2-40B4-BE49-F238E27FC236}">
                <a16:creationId xmlns:a16="http://schemas.microsoft.com/office/drawing/2014/main" id="{F677BFEB-FC6C-44E5-8FEE-3B571CDCA8D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68" r="-2" b="-2"/>
          <a:stretch/>
        </p:blipFill>
        <p:spPr bwMode="auto">
          <a:xfrm>
            <a:off x="6750141" y="-2"/>
            <a:ext cx="5441859" cy="5654940"/>
          </a:xfrm>
          <a:custGeom>
            <a:avLst/>
            <a:gdLst/>
            <a:ahLst/>
            <a:cxnLst/>
            <a:rect l="l" t="t" r="r" b="b"/>
            <a:pathLst>
              <a:path w="5441859" h="5654940">
                <a:moveTo>
                  <a:pt x="1041368" y="0"/>
                </a:moveTo>
                <a:lnTo>
                  <a:pt x="5441859" y="0"/>
                </a:lnTo>
                <a:lnTo>
                  <a:pt x="5441859" y="4820612"/>
                </a:lnTo>
                <a:lnTo>
                  <a:pt x="5285166" y="4957981"/>
                </a:lnTo>
                <a:cubicBezTo>
                  <a:pt x="4729628" y="5394557"/>
                  <a:pt x="4029081" y="5654940"/>
                  <a:pt x="3267719" y="5654940"/>
                </a:cubicBezTo>
                <a:cubicBezTo>
                  <a:pt x="1463008" y="5654940"/>
                  <a:pt x="0" y="4191932"/>
                  <a:pt x="0" y="2387221"/>
                </a:cubicBezTo>
                <a:cubicBezTo>
                  <a:pt x="0" y="1484866"/>
                  <a:pt x="365752" y="667936"/>
                  <a:pt x="957093" y="76595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55975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290</Words>
  <Application>Microsoft Office PowerPoint</Application>
  <PresentationFormat>Breedbeeld</PresentationFormat>
  <Paragraphs>49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Tw Cen MT</vt:lpstr>
      <vt:lpstr>Kantoorthema</vt:lpstr>
      <vt:lpstr>Cavia rassen</vt:lpstr>
      <vt:lpstr>Welke rassen komen aan bod</vt:lpstr>
      <vt:lpstr>Gladhaar of normaal haar</vt:lpstr>
      <vt:lpstr>borstelhaar</vt:lpstr>
      <vt:lpstr>Amerikaans of Engels gekruind</vt:lpstr>
      <vt:lpstr>Langhaar of peruvian</vt:lpstr>
      <vt:lpstr>US teddy of rex</vt:lpstr>
      <vt:lpstr>Skinny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Cavia rassen</dc:title>
  <dc:creator>Dewi Landeweerd (student)</dc:creator>
  <cp:lastModifiedBy>Dewi Landeweerd (student)</cp:lastModifiedBy>
  <cp:revision>1</cp:revision>
  <dcterms:created xsi:type="dcterms:W3CDTF">2022-03-23T08:29:39Z</dcterms:created>
  <dcterms:modified xsi:type="dcterms:W3CDTF">2022-03-23T09:07:28Z</dcterms:modified>
</cp:coreProperties>
</file>